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64006-B1A0-4391-9B03-87E5EE6880AD}" type="datetimeFigureOut">
              <a:rPr lang="nl-NL" smtClean="0"/>
              <a:t>7-9-2015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BEF64-C22A-4E35-B8B9-92420FD87E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6646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F89FD-B379-4B2F-8113-DD802899CD0C}" type="datetimeFigureOut">
              <a:rPr lang="nl-NL" smtClean="0"/>
              <a:t>7-9-2015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2BC4-7FCC-4430-9195-A1C1C65316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1360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02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143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70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85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47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85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863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258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52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4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4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4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4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4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Basisboek marketing – Hoofdstuk 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2014 Kees Benschop              en Academic Service, Den Haag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Basisboek marketing – Hoofdstuk 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XlkgwUWZM" TargetMode="External"/><Relationship Id="rId2" Type="http://schemas.openxmlformats.org/officeDocument/2006/relationships/hyperlink" Target="https://www.youtube.com/watch?v=Dyl3cH8lKB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bxIf8pL3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UV5OTabid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338958" y="1628800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Arial" pitchFamily="34" charset="0"/>
                <a:cs typeface="Arial" pitchFamily="34" charset="0"/>
              </a:rPr>
              <a:t>Basisboek Marketing</a:t>
            </a:r>
          </a:p>
          <a:p>
            <a:pPr algn="ctr"/>
            <a:endParaRPr lang="nl-NL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Hoofdstuk 4</a:t>
            </a:r>
          </a:p>
          <a:p>
            <a:pPr algn="ctr"/>
            <a:r>
              <a:rPr lang="nl-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Handel</a:t>
            </a:r>
            <a:endParaRPr lang="nl-NL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Ondersteunende filmpjes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Groothandel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>
                <a:hlinkClick r:id="rId3"/>
              </a:rPr>
              <a:t>K</a:t>
            </a:r>
            <a:r>
              <a:rPr lang="nl-NL" dirty="0" smtClean="0">
                <a:hlinkClick r:id="rId3"/>
              </a:rPr>
              <a:t>leinhandel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39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Markten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 smtClean="0"/>
              <a:t>Abstract</a:t>
            </a:r>
          </a:p>
          <a:p>
            <a:r>
              <a:rPr lang="nl-NL" sz="2400" dirty="0" smtClean="0"/>
              <a:t>geheel van vraag en aanbod voor bepaald soort product of dienst</a:t>
            </a:r>
          </a:p>
          <a:p>
            <a:r>
              <a:rPr lang="nl-NL" sz="2400" dirty="0" smtClean="0"/>
              <a:t>voorbeeld: oliemarkt</a:t>
            </a:r>
          </a:p>
          <a:p>
            <a:pPr marL="0" indent="0">
              <a:buNone/>
            </a:pPr>
            <a:r>
              <a:rPr lang="nl-NL" sz="2400" dirty="0" smtClean="0"/>
              <a:t>    handel op allerlei plaatsen, ook via internet</a:t>
            </a: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Concreet</a:t>
            </a:r>
          </a:p>
          <a:p>
            <a:r>
              <a:rPr lang="nl-NL" sz="2400" dirty="0" smtClean="0"/>
              <a:t>een plaats waar vraag en aanbod elkaar ontmoeten</a:t>
            </a:r>
          </a:p>
          <a:p>
            <a:r>
              <a:rPr lang="nl-NL" sz="2400" dirty="0" smtClean="0"/>
              <a:t>voorbeeld: winkel, weekmarkt, veiling, enzovoort</a:t>
            </a:r>
          </a:p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284984"/>
            <a:ext cx="2232248" cy="14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637604" y="260648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Wie heeft meer macht?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Verkopersmarkt</a:t>
            </a:r>
          </a:p>
          <a:p>
            <a:r>
              <a:rPr lang="nl-NL" sz="2400" dirty="0"/>
              <a:t>v</a:t>
            </a:r>
            <a:r>
              <a:rPr lang="nl-NL" sz="2400" dirty="0" smtClean="0"/>
              <a:t>erkopers de machtigste partij</a:t>
            </a:r>
          </a:p>
          <a:p>
            <a:r>
              <a:rPr lang="nl-NL" sz="2400" dirty="0" smtClean="0"/>
              <a:t>meer vraag dan aanbod</a:t>
            </a:r>
          </a:p>
          <a:p>
            <a:r>
              <a:rPr lang="nl-NL" sz="2400" dirty="0"/>
              <a:t>a</a:t>
            </a:r>
            <a:r>
              <a:rPr lang="nl-NL" sz="2400" dirty="0" smtClean="0"/>
              <a:t>anbieders makkelijk om prijs te verhogen</a:t>
            </a:r>
          </a:p>
          <a:p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Kopersmarkt</a:t>
            </a:r>
          </a:p>
          <a:p>
            <a:r>
              <a:rPr lang="nl-NL" sz="2400" dirty="0" smtClean="0"/>
              <a:t>kopers </a:t>
            </a:r>
            <a:r>
              <a:rPr lang="nl-NL" sz="2400" dirty="0"/>
              <a:t>de machtigste partij</a:t>
            </a:r>
          </a:p>
          <a:p>
            <a:r>
              <a:rPr lang="nl-NL" sz="2400" dirty="0" smtClean="0"/>
              <a:t>meer aanbod dan vraag</a:t>
            </a:r>
          </a:p>
          <a:p>
            <a:r>
              <a:rPr lang="nl-NL" sz="2400" dirty="0" smtClean="0"/>
              <a:t>klanten kunnen kieskeurig zijn</a:t>
            </a:r>
          </a:p>
          <a:p>
            <a:r>
              <a:rPr lang="nl-NL" sz="2400" dirty="0" smtClean="0"/>
              <a:t>niet makkelijk om prijs te verhogen</a:t>
            </a:r>
          </a:p>
        </p:txBody>
      </p:sp>
    </p:spTree>
    <p:extLst>
      <p:ext uri="{BB962C8B-B14F-4D97-AF65-F5344CB8AC3E}">
        <p14:creationId xmlns:p14="http://schemas.microsoft.com/office/powerpoint/2010/main" val="667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Wie zijn de klanten?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sz="2800" dirty="0" smtClean="0"/>
          </a:p>
          <a:p>
            <a:r>
              <a:rPr lang="nl-NL" sz="2800" dirty="0" smtClean="0"/>
              <a:t>Consumentenmarkt (b2c&gt; business-</a:t>
            </a:r>
            <a:r>
              <a:rPr lang="nl-NL" sz="2800" dirty="0" err="1" smtClean="0"/>
              <a:t>to</a:t>
            </a:r>
            <a:r>
              <a:rPr lang="nl-NL" sz="2800" dirty="0" smtClean="0"/>
              <a:t>-</a:t>
            </a:r>
            <a:r>
              <a:rPr lang="nl-NL" sz="2800" dirty="0" err="1" smtClean="0"/>
              <a:t>constumers</a:t>
            </a:r>
            <a:r>
              <a:rPr lang="nl-NL" sz="2800" dirty="0" smtClean="0"/>
              <a:t>)</a:t>
            </a:r>
          </a:p>
          <a:p>
            <a:pPr marL="0" indent="0">
              <a:buNone/>
            </a:pPr>
            <a:r>
              <a:rPr lang="nl-NL" sz="2800" dirty="0" smtClean="0"/>
              <a:t>	finale vraag van consumenten</a:t>
            </a:r>
            <a:endParaRPr lang="nl-NL" sz="2800" dirty="0"/>
          </a:p>
          <a:p>
            <a:pPr marL="0" indent="0">
              <a:buNone/>
            </a:pPr>
            <a:r>
              <a:rPr lang="nl-NL" dirty="0">
                <a:hlinkClick r:id="rId3"/>
              </a:rPr>
              <a:t>https://www.youtube.com/watch?v=AmbxIf8pL3s</a:t>
            </a:r>
            <a:endParaRPr lang="nl-NL" dirty="0"/>
          </a:p>
          <a:p>
            <a:pPr marL="0" indent="0">
              <a:buNone/>
            </a:pPr>
            <a:endParaRPr lang="nl-NL" sz="2800" dirty="0" smtClean="0"/>
          </a:p>
          <a:p>
            <a:r>
              <a:rPr lang="nl-NL" sz="2800" dirty="0" smtClean="0"/>
              <a:t>Zakelijke markt (b2b&gt;business-to-business)</a:t>
            </a:r>
          </a:p>
          <a:p>
            <a:pPr marL="0" indent="0">
              <a:buNone/>
            </a:pPr>
            <a:r>
              <a:rPr lang="nl-NL" sz="2800" dirty="0" smtClean="0"/>
              <a:t>	afgeleide vraag van </a:t>
            </a:r>
            <a:r>
              <a:rPr lang="nl-NL" sz="2800" dirty="0" smtClean="0"/>
              <a:t>bedrijven</a:t>
            </a:r>
          </a:p>
          <a:p>
            <a:pPr marL="0" indent="0">
              <a:buNone/>
            </a:pPr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www.youtube.com/watch?v=pUV5OTabidM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8176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666700" y="440608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Groothandel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Handelsbedrijf dat verkoopt aan andere bedrijven</a:t>
            </a:r>
            <a:endParaRPr lang="nl-NL" sz="2800" dirty="0"/>
          </a:p>
          <a:p>
            <a:r>
              <a:rPr lang="nl-NL" sz="2800" dirty="0" smtClean="0"/>
              <a:t>Opkoper: collecteert kleine hoeveelheid</a:t>
            </a:r>
            <a:endParaRPr lang="nl-NL" sz="2800" dirty="0"/>
          </a:p>
          <a:p>
            <a:r>
              <a:rPr lang="nl-NL" sz="2800" dirty="0" smtClean="0"/>
              <a:t>Grossier, distribuerende groothandel: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distribueert grote hoeveelheid naar 	detailhandel</a:t>
            </a:r>
          </a:p>
          <a:p>
            <a:r>
              <a:rPr lang="nl-NL" sz="2800" dirty="0" smtClean="0"/>
              <a:t>Exporteur = collecterende groothandel</a:t>
            </a:r>
          </a:p>
          <a:p>
            <a:r>
              <a:rPr lang="nl-NL" sz="2800" dirty="0" smtClean="0"/>
              <a:t>Importeur = distribuerende groothandel</a:t>
            </a:r>
            <a:endParaRPr lang="nl-NL" sz="2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85629"/>
            <a:ext cx="2133600" cy="12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Kleinhandel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800" dirty="0" smtClean="0"/>
          </a:p>
          <a:p>
            <a:r>
              <a:rPr lang="nl-NL" sz="2800" dirty="0" smtClean="0"/>
              <a:t>= detailhandel, verkoopt aan consumenten</a:t>
            </a:r>
          </a:p>
          <a:p>
            <a:r>
              <a:rPr lang="nl-NL" sz="2800" dirty="0" smtClean="0"/>
              <a:t>heeft distribuerende functie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171805"/>
            <a:ext cx="44386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Taken van de handel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Hoofdtaak: </a:t>
            </a:r>
          </a:p>
          <a:p>
            <a:pPr marL="0" indent="0">
              <a:buNone/>
            </a:pPr>
            <a:r>
              <a:rPr lang="nl-NL" sz="2800" dirty="0" smtClean="0"/>
              <a:t>verschillen tussen vraag en aanbod overbruggen</a:t>
            </a:r>
          </a:p>
          <a:p>
            <a:pPr marL="0" indent="0">
              <a:buNone/>
            </a:pPr>
            <a:endParaRPr lang="nl-NL" sz="2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1187624" y="3140968"/>
          <a:ext cx="631488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266885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Taak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Verschil tussen vraag en aanbod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Collecteren</a:t>
                      </a:r>
                      <a:r>
                        <a:rPr lang="nl-NL" baseline="0" dirty="0" smtClean="0"/>
                        <a:t> en distribueren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Hoeveelheid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Transporteren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Plaats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Opslaan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Tijd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Sorteren en selecteren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Kwaliteit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Voorlichten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Kennis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Financieren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Vermogen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4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Soorten kleinhandel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sz="2400" dirty="0" smtClean="0"/>
              <a:t>– ambulant: geen besloten verkoopruimte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400" dirty="0" smtClean="0"/>
              <a:t>– gevestigd: wel besloten verkoopruimte</a:t>
            </a:r>
          </a:p>
          <a:p>
            <a:pPr>
              <a:spcBef>
                <a:spcPts val="0"/>
              </a:spcBef>
            </a:pPr>
            <a:r>
              <a:rPr lang="nl-NL" sz="2400" dirty="0" smtClean="0"/>
              <a:t>supermarkt</a:t>
            </a:r>
          </a:p>
          <a:p>
            <a:pPr>
              <a:spcBef>
                <a:spcPts val="0"/>
              </a:spcBef>
            </a:pPr>
            <a:r>
              <a:rPr lang="nl-NL" sz="2400" dirty="0" smtClean="0"/>
              <a:t>speciaalzaak</a:t>
            </a:r>
          </a:p>
          <a:p>
            <a:pPr>
              <a:spcBef>
                <a:spcPts val="0"/>
              </a:spcBef>
            </a:pPr>
            <a:r>
              <a:rPr lang="nl-NL" sz="2400" dirty="0" smtClean="0"/>
              <a:t>warenhuis</a:t>
            </a:r>
          </a:p>
          <a:p>
            <a:pPr>
              <a:spcBef>
                <a:spcPts val="0"/>
              </a:spcBef>
            </a:pPr>
            <a:r>
              <a:rPr lang="nl-NL" sz="2400" dirty="0" smtClean="0"/>
              <a:t>postorder, webwinkel (verkoop op afstand)</a:t>
            </a:r>
          </a:p>
          <a:p>
            <a:pPr>
              <a:spcBef>
                <a:spcPts val="0"/>
              </a:spcBef>
            </a:pPr>
            <a:r>
              <a:rPr lang="nl-NL" sz="2400" dirty="0" smtClean="0"/>
              <a:t>cataloguswinkel</a:t>
            </a:r>
          </a:p>
          <a:p>
            <a:pPr>
              <a:spcBef>
                <a:spcPts val="0"/>
              </a:spcBef>
            </a:pPr>
            <a:r>
              <a:rPr lang="nl-NL" sz="2400" dirty="0" err="1" smtClean="0"/>
              <a:t>gemakswinkel</a:t>
            </a:r>
            <a:endParaRPr lang="nl-NL" sz="2400" dirty="0" smtClean="0"/>
          </a:p>
          <a:p>
            <a:pPr>
              <a:spcBef>
                <a:spcPts val="0"/>
              </a:spcBef>
            </a:pPr>
            <a:r>
              <a:rPr lang="nl-NL" sz="2400" dirty="0" smtClean="0"/>
              <a:t>cash-and-carry</a:t>
            </a:r>
          </a:p>
          <a:p>
            <a:pPr>
              <a:spcBef>
                <a:spcPts val="0"/>
              </a:spcBef>
            </a:pPr>
            <a:r>
              <a:rPr lang="nl-NL" sz="2400" dirty="0" smtClean="0"/>
              <a:t>kiosk</a:t>
            </a:r>
          </a:p>
          <a:p>
            <a:pPr>
              <a:spcBef>
                <a:spcPts val="0"/>
              </a:spcBef>
            </a:pPr>
            <a:r>
              <a:rPr lang="nl-NL" sz="2400" dirty="0" smtClean="0"/>
              <a:t>rijdende winkel</a:t>
            </a:r>
          </a:p>
          <a:p>
            <a:pPr>
              <a:spcBef>
                <a:spcPts val="0"/>
              </a:spcBef>
            </a:pPr>
            <a:endParaRPr lang="nl-NL" sz="2400" dirty="0" smtClean="0"/>
          </a:p>
          <a:p>
            <a:pPr marL="0" indent="0">
              <a:spcBef>
                <a:spcPts val="0"/>
              </a:spcBef>
              <a:buNone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9511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Taken detailhandel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800" dirty="0" smtClean="0"/>
          </a:p>
          <a:p>
            <a:r>
              <a:rPr lang="nl-NL" sz="2800" dirty="0" smtClean="0"/>
              <a:t>distribueren naar consumenten</a:t>
            </a:r>
          </a:p>
          <a:p>
            <a:r>
              <a:rPr lang="nl-NL" sz="2800" dirty="0" smtClean="0"/>
              <a:t>assortiment samenstellen (selecteren)</a:t>
            </a:r>
          </a:p>
          <a:p>
            <a:r>
              <a:rPr lang="nl-NL" sz="2800" dirty="0" smtClean="0"/>
              <a:t>voorlichten van consumenten</a:t>
            </a:r>
          </a:p>
          <a:p>
            <a:r>
              <a:rPr lang="nl-NL" sz="2800" dirty="0" smtClean="0"/>
              <a:t>voorlichten van grossiers</a:t>
            </a:r>
            <a:endParaRPr lang="nl-NL" sz="2800" dirty="0"/>
          </a:p>
          <a:p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9187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210</Words>
  <Application>Microsoft Office PowerPoint</Application>
  <PresentationFormat>Diavoorstelling (4:3)</PresentationFormat>
  <Paragraphs>85</Paragraphs>
  <Slides>10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PowerPoint-presentatie</vt:lpstr>
      <vt:lpstr>Markten</vt:lpstr>
      <vt:lpstr>Wie heeft meer macht?</vt:lpstr>
      <vt:lpstr>Wie zijn de klanten?</vt:lpstr>
      <vt:lpstr>Groothandel</vt:lpstr>
      <vt:lpstr>Kleinhandel</vt:lpstr>
      <vt:lpstr>Taken van de handel</vt:lpstr>
      <vt:lpstr>Soorten kleinhandel</vt:lpstr>
      <vt:lpstr>Taken detailhandel</vt:lpstr>
      <vt:lpstr>Ondersteunende filmpjes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Robbert Groenendaal</cp:lastModifiedBy>
  <cp:revision>12</cp:revision>
  <dcterms:created xsi:type="dcterms:W3CDTF">2013-11-15T15:05:42Z</dcterms:created>
  <dcterms:modified xsi:type="dcterms:W3CDTF">2015-09-07T09:32:35Z</dcterms:modified>
</cp:coreProperties>
</file>